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5143500" cx="9144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Lexend Medium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LexendMedium-regular.fntdata"/><Relationship Id="rId25" Type="http://schemas.openxmlformats.org/officeDocument/2006/relationships/font" Target="fonts/Roboto-boldItalic.fntdata"/><Relationship Id="rId27" Type="http://schemas.openxmlformats.org/officeDocument/2006/relationships/font" Target="fonts/LexendMedium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04ec97fb98_0_1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04ec97fb98_0_1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04ec97fb98_0_1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04ec97fb98_0_1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53f3c79860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53f3c79860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04ec97fb98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04ec97fb98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04ec97fb98_0_1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04ec97fb98_0_1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304ec97fb98_0_1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304ec97fb98_0_1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04ec97fb98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04ec97fb98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304ec97fb98_0_1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304ec97fb98_0_1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04ec97fb98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04ec97fb98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04ec97fb98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04ec97fb98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04ec97fb98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304ec97fb98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04ec97fb98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04ec97fb98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5575f1e27b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5575f1e27b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04ec97fb98_0_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304ec97fb98_0_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04ec97fb98_0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04ec97fb98_0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8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tensorflow.org/tutorials/keras/classification?hl=pt-br" TargetMode="External"/><Relationship Id="rId4" Type="http://schemas.openxmlformats.org/officeDocument/2006/relationships/hyperlink" Target="https://www.tensorflow.org/tutorials/keras/classification?hl=pt-br" TargetMode="External"/><Relationship Id="rId5" Type="http://schemas.openxmlformats.org/officeDocument/2006/relationships/hyperlink" Target="https://wandb.ai/rna-ufpa/mnist/reports/Reconhecimento-de-d-gitos-manuscritos-com-o-dataset-MNIST--VmlldzoxMDg1ODQ5" TargetMode="External"/><Relationship Id="rId6" Type="http://schemas.openxmlformats.org/officeDocument/2006/relationships/hyperlink" Target="https://wandb.ai/rna-ufpa/mnist/reports/Reconhecimento-de-d-gitos-manuscritos-com-o-dataset-MNIST--VmlldzoxMDg1ODQ5" TargetMode="External"/><Relationship Id="rId7" Type="http://schemas.openxmlformats.org/officeDocument/2006/relationships/hyperlink" Target="https://www.youtube.com/watch?v=BfCPxoYCgo0" TargetMode="External"/><Relationship Id="rId8" Type="http://schemas.openxmlformats.org/officeDocument/2006/relationships/hyperlink" Target="https://www.youtube.com/watch?v=BfCPxoYCgo0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598100" y="2571747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Otimização do Tamanho de Batch para Reconhecimento de Dígitos Manuscritos no MNIST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598100" y="3618776"/>
            <a:ext cx="8222100" cy="104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Aluno: Leonardo Correia Santos Galvão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Tema: Batch size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Resultados - Acurácia </a:t>
            </a: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pós</a:t>
            </a: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 treinamento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pic>
        <p:nvPicPr>
          <p:cNvPr id="147" name="Google Shape;14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663" y="1017804"/>
            <a:ext cx="8144674" cy="38687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3"/>
          <p:cNvSpPr txBox="1"/>
          <p:nvPr>
            <p:ph type="title"/>
          </p:nvPr>
        </p:nvSpPr>
        <p:spPr>
          <a:xfrm>
            <a:off x="5512850" y="245850"/>
            <a:ext cx="3565800" cy="209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Matriz 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de 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Confusão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Treinamento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pic>
        <p:nvPicPr>
          <p:cNvPr id="153" name="Google Shape;15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7792" y="0"/>
            <a:ext cx="5507982" cy="48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Comparação dos Tamanhos de Batch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59" name="Google Shape;159;p2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0" name="Google Shape;160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8212" y="1229875"/>
            <a:ext cx="8907575" cy="2419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Predições no teste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pic>
        <p:nvPicPr>
          <p:cNvPr id="166" name="Google Shape;16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5925" y="1738174"/>
            <a:ext cx="3998076" cy="1905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7" name="Google Shape;167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725" y="180551"/>
            <a:ext cx="5091200" cy="473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Análise</a:t>
            </a: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 dos Resultados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Observações Principais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Batches pequenos (16, 32, 128)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Maior variabilidade na curva de aprendizado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Treinamento mais lento (mais atualizações de peso)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Podem evitar mínimos locais devido à maior variância nos gradientes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Batches intermediários (512, 2048)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Melhor equilíbrio entre tempo e acurácia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Estabilidade razoável na convergência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Bom desempenho de generalização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Batches muito grandes (8192+)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Cálculo de gradiente mais estável mas potencialmente menos preciso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Pode convergir para mínimos locais subótimos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○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Uso mais eficiente de paralelismo de hardware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Conclusão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79" name="Google Shape;179;p2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Resultados Obtidos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tamanho de batch impacta significativamente tanto o tempo de treinamento quanto a qualidade final do modelo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Batches intermediários ofereceram o melhor equilíbrio para este problema específico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 modelo com batch size [valor] atingiu a melhor acurácia de [valor]%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adição de ruído Gaussiano contribuiu para a robustez do modelo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Limitações e Trabalhos Futuros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Experimentar com mais épocas para verificar convergência a longo prazo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Testar diferentes arquiteturas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Investigar estratégias adaptativas de tamanho de batch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Char char="●"/>
            </a:pPr>
            <a:r>
              <a:rPr lang="pt-BR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Realizar experimentos em hardware variado (CPU vs. GPU vs. TPU)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Referências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85" name="Google Shape;185;p28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TensorFlow. (2025). "Classificação básica de roupas". TensorFlow Tutorials. Disponível em:</a:t>
            </a:r>
            <a:r>
              <a:rPr lang="pt-BR" sz="11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https://www.tensorflow.org/tutorials/keras/classification?hl=pt-br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Almeida, R. N. (2022). "Reconhecimento de dígitos manuscritos com o dataset MNIST". Weights &amp; Biases. Disponível em:</a:t>
            </a:r>
            <a:r>
              <a:rPr lang="pt-BR" sz="11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6"/>
              </a:rPr>
              <a:t>https://wandb.ai/rna-ufpa/mnist/reports/Reconhecimento-de-d-gitos-manuscritos-com-o-dataset-MNIST--VmlldzoxMDg1ODQ5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AI Guy. (2021). "Beginner Deep Learning Tutorial | MNIST Digits Classification Neural Network in Python, Keras". YouTube. Disponível em:</a:t>
            </a:r>
            <a:r>
              <a:rPr lang="pt-BR" sz="1100">
                <a:solidFill>
                  <a:srgbClr val="000000"/>
                </a:solidFill>
                <a:uFill>
                  <a:noFill/>
                </a:u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 </a:t>
            </a:r>
            <a:r>
              <a:rPr lang="pt-BR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8"/>
              </a:rPr>
              <a:t>https://www.youtube.com/watch?v=BfCPxoYCgo0</a:t>
            </a:r>
            <a:endParaRPr sz="1100" u="sng">
              <a:solidFill>
                <a:schemeClr val="hlink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Contexto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92" name="Google Shape;92;p14"/>
          <p:cNvSpPr txBox="1"/>
          <p:nvPr>
            <p:ph idx="1" type="body"/>
          </p:nvPr>
        </p:nvSpPr>
        <p:spPr>
          <a:xfrm>
            <a:off x="311700" y="14487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pt-BR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Base de dados de referência com 70.000 imagens de dígitos manuscritos (0-9)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pt-BR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60.000 imagens para treino, 10.000 para teste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pt-BR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Imagens em escala de cinza de 28x28 pixels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lang="pt-BR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Criado por Yann LeCun, amplamente usado para benchmarking em visão computacional</a:t>
            </a:r>
            <a:endParaRPr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3" name="Google Shape;9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05125" y="2776951"/>
            <a:ext cx="3189100" cy="1938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4" name="Google Shape;9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10" y="2776950"/>
            <a:ext cx="1687115" cy="1938173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/>
        </p:nvSpPr>
        <p:spPr>
          <a:xfrm>
            <a:off x="311700" y="902875"/>
            <a:ext cx="24486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000"/>
              <a:t>Dataset MNIST</a:t>
            </a:r>
            <a:endParaRPr b="1" sz="2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Problemática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Verificar como o</a:t>
            </a:r>
            <a:r>
              <a:rPr lang="pt-BR"/>
              <a:t> tamanho do batch afeta diretamente:</a:t>
            </a:r>
            <a:endParaRPr/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pt-BR"/>
              <a:t>Velocidade de convergência do modelo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pt-BR"/>
              <a:t>Uso de memória computacional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pt-BR"/>
              <a:t>Desempenho final do modelo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pt-BR"/>
              <a:t>Capacidade de generalização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89275" y="2229750"/>
            <a:ext cx="3954726" cy="26604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Objetivo Geral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Objetivo Principal</a:t>
            </a:r>
            <a:endParaRPr b="1"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Investigar o impacto de diferentes tamanhos de batch no treinamento de redes neurais para classificação de dígitos manuscritos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700"/>
              <a:buFont typeface="Arial"/>
              <a:buChar char="●"/>
            </a:pPr>
            <a:r>
              <a:rPr lang="pt-BR" sz="17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Encontrar o tamanho de batch que proporcione o melhor equilíbrio entre tempo de treinamento e acurácia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Metodologia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Configuração do Experimento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Arquitetura: Rede neural feedforward com camadas densas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Camadas: GaussianNoise → Flatten → Dense(128) → Dropout(0.3) → Dense(64) → Dropout(0.2) → Dense(10)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Otimizador: Adam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Épocas: 10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pt-BR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Ruído Gaussiano: 0.1 de desvio padrão (apenas no teste)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Variável experimental</a:t>
            </a:r>
            <a:r>
              <a:rPr lang="pt-BR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Tamanho de batch (16, 32, 128, 512, 2048, 8192, 32768, batch completo)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Diagrama da Metodologia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pic>
        <p:nvPicPr>
          <p:cNvPr id="120" name="Google Shape;12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050" y="410000"/>
            <a:ext cx="3350701" cy="4362226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4760475" y="1559475"/>
            <a:ext cx="4404900" cy="101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2"/>
                </a:solidFill>
                <a:latin typeface="Lexend Medium"/>
                <a:ea typeface="Lexend Medium"/>
                <a:cs typeface="Lexend Medium"/>
                <a:sym typeface="Lexend Medium"/>
              </a:rPr>
              <a:t>Cada uma das cores Representa um dos blocos de </a:t>
            </a:r>
            <a:r>
              <a:rPr lang="pt-BR" sz="1800">
                <a:solidFill>
                  <a:schemeClr val="dk2"/>
                </a:solidFill>
                <a:latin typeface="Lexend Medium"/>
                <a:ea typeface="Lexend Medium"/>
                <a:cs typeface="Lexend Medium"/>
                <a:sym typeface="Lexend Medium"/>
              </a:rPr>
              <a:t>código</a:t>
            </a:r>
            <a:r>
              <a:rPr lang="pt-BR" sz="1800">
                <a:solidFill>
                  <a:schemeClr val="dk2"/>
                </a:solidFill>
                <a:latin typeface="Lexend Medium"/>
                <a:ea typeface="Lexend Medium"/>
                <a:cs typeface="Lexend Medium"/>
                <a:sym typeface="Lexend Medium"/>
              </a:rPr>
              <a:t> no google colab</a:t>
            </a:r>
            <a:endParaRPr sz="1800">
              <a:solidFill>
                <a:schemeClr val="dk2"/>
              </a:solidFill>
              <a:latin typeface="Lexend Medium"/>
              <a:ea typeface="Lexend Medium"/>
              <a:cs typeface="Lexend Medium"/>
              <a:sym typeface="Lexend Medium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Evolução do Treinamento do Modelo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pic>
        <p:nvPicPr>
          <p:cNvPr id="127" name="Google Shape;12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2725" y="1017803"/>
            <a:ext cx="7598549" cy="3543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Resultados - Curvas de Aprendizado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33" name="Google Shape;133;p20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4" name="Google Shape;13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77691"/>
            <a:ext cx="9144000" cy="368948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pt-BR">
                <a:latin typeface="Lexend Medium"/>
                <a:ea typeface="Lexend Medium"/>
                <a:cs typeface="Lexend Medium"/>
                <a:sym typeface="Lexend Medium"/>
              </a:rPr>
              <a:t>Resultados - Tempos de Treinamento</a:t>
            </a:r>
            <a:endParaRPr>
              <a:latin typeface="Lexend Medium"/>
              <a:ea typeface="Lexend Medium"/>
              <a:cs typeface="Lexend Medium"/>
              <a:sym typeface="Lexend Medium"/>
            </a:endParaRPr>
          </a:p>
        </p:txBody>
      </p:sp>
      <p:sp>
        <p:nvSpPr>
          <p:cNvPr id="140" name="Google Shape;140;p2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1" name="Google Shape;14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8677" y="945488"/>
            <a:ext cx="7966624" cy="3907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